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19" r:id="rId33"/>
    <p:sldId id="320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317" autoAdjust="0"/>
    <p:restoredTop sz="97396" autoAdjust="0"/>
  </p:normalViewPr>
  <p:slideViewPr>
    <p:cSldViewPr>
      <p:cViewPr varScale="1">
        <p:scale>
          <a:sx n="63" d="100"/>
          <a:sy n="63" d="100"/>
        </p:scale>
        <p:origin x="72" y="5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52400" y="2286000"/>
            <a:ext cx="4114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Analytic Geometry</a:t>
            </a:r>
          </a:p>
        </p:txBody>
      </p:sp>
      <p:pic>
        <p:nvPicPr>
          <p:cNvPr id="7" name="Picture 2" descr="Image result for linear algeb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4191000" cy="304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52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51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𝐄𝐪𝐮𝐚𝐭𝐢𝐨𝐧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𝐒𝐭𝐫𝐚𝐢𝐠𝐡𝐭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𝐏𝐚𝐫𝐚𝐥𝐥𝐞𝐥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𝐭𝐨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𝐚𝐱𝐢𝐬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𝐚𝐭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𝐃𝐢𝐬𝐭𝐚𝐧𝐜𝐞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𝐮𝐧𝐢𝐭𝐬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𝐟𝐫𝐨𝐦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1" i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𝐚𝐱𝐢𝐬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be the straight line parallel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and at a constant distance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/>
                  <a:t> units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51668"/>
              </a:xfrm>
              <a:prstGeom prst="rect">
                <a:avLst/>
              </a:prstGeom>
              <a:blipFill>
                <a:blip r:embed="rId2"/>
                <a:stretch>
                  <a:fillRect l="-1667" r="-1667" b="-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733800"/>
                <a:ext cx="64008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every point on the line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has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coordinate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6400800" cy="1569660"/>
              </a:xfrm>
              <a:prstGeom prst="rect">
                <a:avLst/>
              </a:prstGeom>
              <a:blipFill>
                <a:blip r:embed="rId3"/>
                <a:stretch>
                  <a:fillRect l="-2381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288340"/>
                <a:ext cx="65532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Hence the equation of the line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6553200" cy="1569660"/>
              </a:xfrm>
              <a:prstGeom prst="rect">
                <a:avLst/>
              </a:prstGeom>
              <a:blipFill>
                <a:blip r:embed="rId4"/>
                <a:stretch>
                  <a:fillRect l="-2326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549" y="4018278"/>
            <a:ext cx="2536451" cy="28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3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24731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Similarly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3200" b="1" dirty="0"/>
                  <a:t>the equation of the line parallel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and at a distance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3200" b="1" dirty="0"/>
                  <a:t> from it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3200" b="1" dirty="0"/>
                  <a:t>the equation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3200" b="1" dirty="0"/>
                  <a:t>the equation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47317"/>
              </a:xfrm>
              <a:prstGeom prst="rect">
                <a:avLst/>
              </a:prstGeom>
              <a:blipFill>
                <a:blip r:embed="rId2"/>
                <a:stretch>
                  <a:fillRect l="-1860" r="-1462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00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𝐒𝐥𝐨𝐩𝐞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𝐒𝐭𝐫𝐚𝐢𝐠𝐡𝐭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a straight line makes an angle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with the positive direction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tan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𝐬𝐥𝐨𝐩𝐞</m:t>
                    </m:r>
                  </m:oMath>
                </a14:m>
                <a:r>
                  <a:rPr lang="en-US" sz="3200" b="1" dirty="0"/>
                  <a:t> of the straight line and is denoted by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i.e.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810000"/>
            <a:ext cx="601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can now determine the slope of a straight line in terms of coordinates of two points on the line.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4219575"/>
            <a:ext cx="27813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55626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be the two given points on a line.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562600" cy="2308324"/>
              </a:xfrm>
              <a:prstGeom prst="rect">
                <a:avLst/>
              </a:prstGeom>
              <a:blipFill>
                <a:blip r:embed="rId2"/>
                <a:stretch>
                  <a:fillRect l="-2738" r="-2629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819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Draw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𝐏𝐋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𝐐𝐌</m:t>
                    </m:r>
                  </m:oMath>
                </a14:m>
                <a:r>
                  <a:rPr lang="en-US" sz="3200" b="1" dirty="0"/>
                  <a:t> perpendiculars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make an angle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with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Draw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𝐐𝐑</m:t>
                    </m:r>
                  </m:oMath>
                </a14:m>
                <a:r>
                  <a:rPr lang="en-US" sz="3200" b="1" dirty="0"/>
                  <a:t> perpendicular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𝐋𝐏</m:t>
                    </m:r>
                  </m:oMath>
                </a14:m>
                <a:r>
                  <a:rPr lang="en-US" sz="3200" b="1" dirty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𝑹𝑸𝑷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0" y="0"/>
            <a:ext cx="33337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𝐐𝐑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𝐌𝐋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𝐎𝐋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𝐎𝐌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𝐑𝐏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𝐋𝐏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𝐋𝐑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𝐋𝐏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𝐐𝐌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2347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triangle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𝑷𝑸𝑹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𝐑𝐏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𝐐𝐑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34737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51351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To calculate the slope of a straight line you can use any two distinct points on the line.</a:t>
            </a:r>
          </a:p>
        </p:txBody>
      </p:sp>
    </p:spTree>
    <p:extLst>
      <p:ext uri="{BB962C8B-B14F-4D97-AF65-F5344CB8AC3E}">
        <p14:creationId xmlns:p14="http://schemas.microsoft.com/office/powerpoint/2010/main" val="413460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𝐒𝐥𝐨𝐩𝐞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𝐈𝐧𝐭𝐞𝐫𝐜𝐞𝐩𝐭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𝐅𝐨𝐫𝐦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𝐒𝐭𝐫𝐚𝐢𝐠𝐡𝐭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equation of the straight line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which makes an angle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with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and cuts off an intercept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on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276600"/>
                <a:ext cx="56388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be any point on the straight line which makes an angle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with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6600"/>
                <a:ext cx="5638800" cy="3046988"/>
              </a:xfrm>
              <a:prstGeom prst="rect">
                <a:avLst/>
              </a:prstGeom>
              <a:blipFill>
                <a:blip r:embed="rId3"/>
                <a:stretch>
                  <a:fillRect l="-2703" r="-2703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846" y="3581400"/>
            <a:ext cx="331915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1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𝑶𝑨𝑷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𝐎𝐁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𝐢𝐧𝐭𝐞𝐫𝐜𝐞𝐩𝐭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6764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Draw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𝐏𝐋</m:t>
                    </m:r>
                  </m:oMath>
                </a14:m>
                <a:r>
                  <a:rPr lang="en-US" sz="3200" b="1" dirty="0"/>
                  <a:t> perpendicular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𝐁𝐍</m:t>
                    </m:r>
                  </m:oMath>
                </a14:m>
                <a:r>
                  <a:rPr lang="en-US" sz="3200" b="1" dirty="0"/>
                  <a:t> perpendicular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505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𝑵𝑩𝑷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𝐁𝐍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𝐎𝐋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𝐍𝐏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𝐋𝐏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𝐋𝐍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𝐋𝐏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𝐎𝐁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520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02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20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triangle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𝑵𝑩𝑷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𝐁𝐍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. 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⇒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𝒎𝒙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0919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equation is true for all positions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on the straight line.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41960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Hence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this is the equation of the required line.</a:t>
            </a:r>
          </a:p>
        </p:txBody>
      </p:sp>
    </p:spTree>
    <p:extLst>
      <p:ext uri="{BB962C8B-B14F-4D97-AF65-F5344CB8AC3E}">
        <p14:creationId xmlns:p14="http://schemas.microsoft.com/office/powerpoint/2010/main" val="243910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𝐈𝐧𝐭𝐞𝐫𝐜𝐞𝐩𝐭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𝐅𝐨𝐫𝐦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equation of the straight line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which cuts off intercepts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respectively 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axes.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353017"/>
                <a:ext cx="57912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be any point on the straight line which meets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axes 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3200" b="1" dirty="0"/>
                  <a:t>respectively.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3017"/>
                <a:ext cx="5791200" cy="3046988"/>
              </a:xfrm>
              <a:prstGeom prst="rect">
                <a:avLst/>
              </a:prstGeom>
              <a:blipFill>
                <a:blip r:embed="rId3"/>
                <a:stretch>
                  <a:fillRect l="-2632" r="-2632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851649"/>
            <a:ext cx="29718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0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𝐎𝐀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𝐎𝐁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𝐎𝐍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𝐍𝐀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𝐎𝐀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𝐎𝐍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45603"/>
                <a:ext cx="9144000" cy="4230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Triangles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𝑷𝑵𝑨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𝑩𝑶𝑨</m:t>
                    </m:r>
                  </m:oMath>
                </a14:m>
                <a:r>
                  <a:rPr lang="en-US" sz="3200" b="1" dirty="0"/>
                  <a:t> are similar. Thus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𝐏𝐍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𝐎𝐁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𝐍𝐀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𝐎𝐀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. 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⇒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5603"/>
                <a:ext cx="9144000" cy="4230453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70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124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Straight Line on a Plane</a:t>
            </a:r>
          </a:p>
        </p:txBody>
      </p:sp>
    </p:spTree>
    <p:extLst>
      <p:ext uri="{BB962C8B-B14F-4D97-AF65-F5344CB8AC3E}">
        <p14:creationId xmlns:p14="http://schemas.microsoft.com/office/powerpoint/2010/main" val="2268501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result is true for all positions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on the straight line and hence this is the equation of the required line.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50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𝐒𝐥𝐨𝐩𝐞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𝐏𝐨𝐢𝐧𝐭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𝐅𝐨𝐫𝐦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equation of the straight line with slope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/>
                  <a:t> and passing through the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1445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equation of the straight line with a given slope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/>
                  <a:t> is (here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is unknown)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		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			 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0597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straight line passes through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has to satisfy the equation.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974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63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other words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7526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Substituting the value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get the equation of the line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𝒎𝒙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		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89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𝐓𝐰𝐨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𝐏𝐨𝐢𝐧𝐭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𝐅𝐨𝐫𝐦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equation of the straight line passing through two given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1641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now know that (where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/>
                  <a:t> is unknown)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641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86200"/>
                <a:ext cx="9144000" cy="2966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slope of the straight line passing through the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2966133"/>
              </a:xfrm>
              <a:prstGeom prst="rect">
                <a:avLst/>
              </a:prstGeom>
              <a:blipFill>
                <a:blip r:embed="rId4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9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219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substituting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</m:oMath>
                </a14:m>
                <a:r>
                  <a:rPr lang="en-US" sz="3200" b="1" dirty="0"/>
                  <a:t> 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get the required straight line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19186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15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𝐍𝐨𝐫𝐦𝐚𝐥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𝐅𝐨𝐫𝐦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equation of a straight line in terms of the perpendicular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3200" b="1" dirty="0"/>
                  <a:t> from the origin to the line and the angle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3200" b="1" dirty="0"/>
                  <a:t> that the perpendicular line makes with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962400"/>
                <a:ext cx="59436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Draw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𝐎𝐋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𝐀𝐁</m:t>
                    </m:r>
                  </m:oMath>
                </a14:m>
                <a:r>
                  <a:rPr lang="en-US" sz="3200" b="1" dirty="0"/>
                  <a:t>. 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𝐎𝐋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𝑨𝑶𝑳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2400"/>
                <a:ext cx="5943600" cy="1569660"/>
              </a:xfrm>
              <a:prstGeom prst="rect">
                <a:avLst/>
              </a:prstGeom>
              <a:blipFill>
                <a:blip r:embed="rId3"/>
                <a:stretch>
                  <a:fillRect l="-2564" r="-2564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990975"/>
            <a:ext cx="3162300" cy="286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3" y="5867400"/>
                <a:ext cx="594076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is evident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𝑶𝑩𝑨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" y="5867400"/>
                <a:ext cx="5940767" cy="830997"/>
              </a:xfrm>
              <a:prstGeom prst="rect">
                <a:avLst/>
              </a:prstGeom>
              <a:blipFill>
                <a:blip r:embed="rId5"/>
                <a:stretch>
                  <a:fillRect l="-2564" b="-1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20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21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𝐎𝐀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𝐎𝐋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𝐎𝐀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𝐎𝐋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1881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69403"/>
                <a:ext cx="9144000" cy="1480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𝐎𝐁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𝐎𝐋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csc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⇒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𝐎𝐁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𝐎𝐋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csc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csc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9403"/>
                <a:ext cx="9144000" cy="1480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114800"/>
                <a:ext cx="9144000" cy="2231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equation of the straight line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𝐀𝐁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csc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⇒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4800"/>
                <a:ext cx="9144000" cy="2231124"/>
              </a:xfrm>
              <a:prstGeom prst="rect">
                <a:avLst/>
              </a:prstGeom>
              <a:blipFill>
                <a:blip r:embed="rId4"/>
                <a:stretch>
                  <a:fillRect l="-1667" r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80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𝐏𝐚𝐫𝐚𝐦𝐞𝐭𝐫𝐢𝐜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𝐅𝐨𝐫𝐦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𝐅𝐨𝐫𝐦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a straight line make an angle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with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be a point on the line.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Draw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𝐀𝐋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𝐏𝐌</m:t>
                    </m:r>
                  </m:oMath>
                </a14:m>
                <a:r>
                  <a:rPr lang="en-US" sz="3200" b="1" dirty="0"/>
                  <a:t> perpendicular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well as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𝐀𝐐</m:t>
                    </m:r>
                  </m:oMath>
                </a14:m>
                <a:r>
                  <a:rPr lang="en-US" sz="3200" b="1" dirty="0"/>
                  <a:t> perpendicular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𝐏𝐌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267200"/>
                <a:ext cx="5791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𝑷𝑨𝑸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5791200" cy="2308324"/>
              </a:xfrm>
              <a:prstGeom prst="rect">
                <a:avLst/>
              </a:prstGeom>
              <a:blipFill>
                <a:blip r:embed="rId4"/>
                <a:stretch>
                  <a:fillRect l="-2632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3971925"/>
            <a:ext cx="31718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1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𝐋𝐌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𝐎𝐌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𝐎𝐋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𝐐𝐏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𝐌𝐏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𝐌𝐐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𝐌𝐏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𝐋𝐀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38400"/>
                <a:ext cx="9144000" cy="2952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triangle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𝑷𝑨𝑸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⇒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295266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53637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These are the parametric equations of the given line.</a:t>
            </a:r>
          </a:p>
        </p:txBody>
      </p:sp>
    </p:spTree>
    <p:extLst>
      <p:ext uri="{BB962C8B-B14F-4D97-AF65-F5344CB8AC3E}">
        <p14:creationId xmlns:p14="http://schemas.microsoft.com/office/powerpoint/2010/main" val="5591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200941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Any point on the line is defined by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𝒓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𝒓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is the distance of any point on the line from the given 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00941"/>
              </a:xfrm>
              <a:prstGeom prst="rect">
                <a:avLst/>
              </a:prstGeom>
              <a:blipFill>
                <a:blip r:embed="rId2"/>
                <a:stretch>
                  <a:fillRect l="-1528" r="-1462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72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858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𝐈𝐧𝐭𝐫𝐨𝐝𝐮𝐜𝐭𝐢𝐨𝐧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previous lecture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defined that the locus of a point is the path traced out by a moving point according to some geometrical law.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58877"/>
              </a:xfrm>
              <a:prstGeom prst="rect">
                <a:avLst/>
              </a:prstGeom>
              <a:blipFill>
                <a:blip r:embed="rId2"/>
                <a:stretch>
                  <a:fillRect l="-1667" r="-1667" b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40924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know that the locus of a point which moves in such a way that its distance from two fixed point is equal represents a straight line.</a:t>
            </a:r>
          </a:p>
        </p:txBody>
      </p:sp>
    </p:spTree>
    <p:extLst>
      <p:ext uri="{BB962C8B-B14F-4D97-AF65-F5344CB8AC3E}">
        <p14:creationId xmlns:p14="http://schemas.microsoft.com/office/powerpoint/2010/main" val="13442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𝐏𝐞𝐫𝐩𝐞𝐧𝐝𝐢𝐜𝐮𝐥𝐚𝐫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𝐒𝐭𝐫𝐚𝐢𝐠𝐡𝐭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perpendicular distance from a given point to the line defined by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be a given point.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Through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3200" b="1" dirty="0"/>
                  <a:t> draw the line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parallel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𝐀𝐁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191000"/>
                <a:ext cx="5715000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sz="3200" b="1" dirty="0"/>
                  <a:t>Draw </a:t>
                </a:r>
                <a14:m>
                  <m:oMath xmlns:m="http://schemas.openxmlformats.org/officeDocument/2006/math">
                    <m:r>
                      <a:rPr lang="pt-BR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𝐎𝐒</m:t>
                    </m:r>
                  </m:oMath>
                </a14:m>
                <a:r>
                  <a:rPr lang="pt-BR" sz="3200" b="1" dirty="0"/>
                  <a:t> perpendicular to </a:t>
                </a:r>
                <a14:m>
                  <m:oMath xmlns:m="http://schemas.openxmlformats.org/officeDocument/2006/math">
                    <m:r>
                      <a:rPr lang="pt-BR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𝐀𝐁</m:t>
                    </m:r>
                  </m:oMath>
                </a14:m>
                <a:r>
                  <a:rPr lang="pt-BR" sz="3200" b="1" dirty="0"/>
                  <a:t> meeting </a:t>
                </a:r>
                <a14:m>
                  <m:oMath xmlns:m="http://schemas.openxmlformats.org/officeDocument/2006/math">
                    <m:r>
                      <a:rPr lang="pt-BR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pt-BR" sz="3200" b="1" dirty="0"/>
                  <a:t> at the point </a:t>
                </a:r>
                <a14:m>
                  <m:oMath xmlns:m="http://schemas.openxmlformats.org/officeDocument/2006/math">
                    <m:r>
                      <a:rPr lang="pt-BR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pt-BR" sz="3200" b="1" dirty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𝐎𝐓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5715000" cy="2462213"/>
              </a:xfrm>
              <a:prstGeom prst="rect">
                <a:avLst/>
              </a:prstGeom>
              <a:blipFill>
                <a:blip r:embed="rId4"/>
                <a:stretch>
                  <a:fillRect l="-2665" b="-4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4035755"/>
            <a:ext cx="3276600" cy="28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also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𝑨𝑶𝑺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3200" b="1" dirty="0"/>
                  <a:t>. Then the equation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𝐀𝐁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		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func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func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3200" b="1" dirty="0"/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600200"/>
                <a:ext cx="9144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is the same as</a:t>
                </a:r>
              </a:p>
              <a:p>
                <a:pPr algn="just"/>
                <a:r>
                  <a:rPr lang="en-US" sz="3200" b="1" dirty="0"/>
                  <a:t>				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	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1323439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Equations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3200" b="1" dirty="0"/>
                  <a:t> represent the same line and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although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3200" b="1" dirty="0"/>
                  <a:t>the corresponding coefficients may not equal each other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quotients of the corresponding coefficients are definitely equal to each other.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>
                <a:blip r:embed="rId4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47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two equations: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17526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These two equations represent the same line on the plane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although the corresponding coefficients are different.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209262"/>
                <a:ext cx="9144000" cy="2648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But we note the relations between the corresponding coefficients: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09262"/>
                <a:ext cx="9144000" cy="264873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33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7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With relation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func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fun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715936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048000"/>
                <a:ext cx="9144000" cy="3488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Indeed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for the previous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have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𝟏𝟑</m:t>
                        </m:r>
                      </m:e>
                    </m:rad>
                  </m:oMath>
                </a14:m>
                <a:r>
                  <a:rPr lang="en-US" sz="3200" b="1" dirty="0"/>
                  <a:t>      –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the first line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𝟓𝟐</m:t>
                        </m:r>
                      </m:e>
                    </m:rad>
                  </m:oMath>
                </a14:m>
                <a:r>
                  <a:rPr lang="en-US" sz="3200" b="1" dirty="0"/>
                  <a:t> –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the second line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their relation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𝟏𝟑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</m:e>
                    </m:ra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3488263"/>
              </a:xfrm>
              <a:prstGeom prst="rect">
                <a:avLst/>
              </a:prstGeom>
              <a:blipFill>
                <a:blip r:embed="rId3"/>
                <a:stretch>
                  <a:fillRect l="-1667" b="-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130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=∓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3010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6025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equation of the line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is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1" i="1" dirty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1" i="1" dirty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025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5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Since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lies on the line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must satisfy the equation: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1" i="1" dirty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1" i="1" dirty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70710"/>
                <a:ext cx="9144000" cy="4006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the length of the perpendicular line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𝐀𝐁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1" i="1" dirty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1" i="1" dirty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70710"/>
                <a:ext cx="9144000" cy="4006290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0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008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08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940379"/>
                <a:ext cx="9144000" cy="3308021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The perpendicular distance from the origin to the line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40379"/>
                <a:ext cx="9144000" cy="3308021"/>
              </a:xfrm>
              <a:prstGeom prst="rect">
                <a:avLst/>
              </a:prstGeom>
              <a:blipFill>
                <a:blip r:embed="rId3"/>
                <a:stretch>
                  <a:fillRect l="-1528" r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56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𝐈𝐧𝐭𝐞𝐫𝐬𝐞𝐜𝐭𝐢𝐨𝐧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𝐓𝐰𝐨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𝐒𝐭𝐫𝐚𝐢𝐠𝐡𝐭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𝐋𝐢𝐧𝐞𝐬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the two intersecting straight lines be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38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the straight lines intersect at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lies on both the lines and hence satisfy these equations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i.e.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05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99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Solving the equations (using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Cramer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/>
                  <a:t>s rule)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9988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276600"/>
                <a:ext cx="9144000" cy="249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point of intersection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6600"/>
                <a:ext cx="9144000" cy="249081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57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𝐏𝐫𝐨𝐛𝐥𝐞𝐦</m:t>
                    </m:r>
                  </m:oMath>
                </a14:m>
                <a:r>
                  <a:rPr lang="en-US" sz="3200" b="1" dirty="0"/>
                  <a:t>: Find the ratio at which the line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divides the line joining the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the line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divide the line joining the points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in the ratio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920482"/>
                <a:ext cx="9144000" cy="193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the coordinates of the point of division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3200" b="1" dirty="0">
                  <a:solidFill>
                    <a:srgbClr val="002060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20482"/>
                <a:ext cx="9144000" cy="1937518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18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𝐃𝐞𝐭𝐞𝐫𝐦𝐢𝐧𝐚𝐭𝐢𝐨𝐧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𝐆𝐞𝐧𝐞𝐫𝐚𝐥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𝐄𝐪𝐮𝐚𝐭𝐢𝐨𝐧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𝐒𝐭𝐫𝐚𝐢𝐠𝐡𝐭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𝐋𝐢𝐧𝐞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Suppose the point </a:t>
                </a:r>
                <a14:m>
                  <m:oMath xmlns:m="http://schemas.openxmlformats.org/officeDocument/2006/math"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noProof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noProof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noProof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noProof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moves such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/>
                  <a:t> form a straight line.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810000"/>
                <a:ext cx="9144000" cy="303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</m:t>
                      </m:r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3039935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14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49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point lies on the line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thus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9081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908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this it follows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⇒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007237"/>
                <a:ext cx="9144000" cy="1850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07237"/>
                <a:ext cx="9144000" cy="1850763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57075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/>
                  <a:t> is positive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lie on the opposite sides of the line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/>
                  <a:t> is negative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lie on the same side of the line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570756"/>
              </a:xfrm>
              <a:prstGeom prst="rect">
                <a:avLst/>
              </a:prstGeom>
              <a:blipFill>
                <a:blip r:embed="rId2"/>
                <a:stretch>
                  <a:fillRect l="-1860" r="-1462" b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5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30942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r>
                  <a:rPr lang="en-US" sz="3200" b="1" dirty="0"/>
                  <a:t> In other words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3200" b="1" dirty="0"/>
                  <a:t>if the expressions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are of opposite signs then the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lie on the opposite sides of the line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3200" b="1" dirty="0"/>
                  <a:t>if they are of the same sign then the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lie on the same side of the line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09420"/>
              </a:xfrm>
              <a:prstGeom prst="rect">
                <a:avLst/>
              </a:prstGeom>
              <a:blipFill>
                <a:blip r:embed="rId2"/>
                <a:stretch>
                  <a:fillRect l="-1860" r="-1462" b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91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𝐏𝐫𝐨𝐛𝐥𝐞𝐦</m:t>
                    </m:r>
                  </m:oMath>
                </a14:m>
                <a:r>
                  <a:rPr lang="en-US" sz="3200" b="1" dirty="0"/>
                  <a:t>: Find the equation of a straight line passing through the intersection of the lines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621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 the equation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213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26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is a linear equation 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and hence represents a straight line.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2634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18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b="1" dirty="0"/>
                  <a:t> be the point of intersection of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8288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b="1" dirty="0"/>
                  <a:t> has to satisfy the two equations: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2060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	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2060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	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88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267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On multiplying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e>
                    </m:d>
                  </m:oMath>
                </a14:m>
                <a:r>
                  <a:rPr lang="en-US" sz="3200" b="1" dirty="0"/>
                  <a:t> by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/>
                  <a:t> and adding with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48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38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equation shows that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b="1" dirty="0"/>
                  <a:t> satisfies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38178"/>
              </a:xfrm>
              <a:prstGeom prst="rect">
                <a:avLst/>
              </a:prstGeom>
              <a:blipFill>
                <a:blip r:embed="rId2"/>
                <a:stretch>
                  <a:fillRect l="-1667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9050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Hence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b="1" dirty="0"/>
                  <a:t> lies on the straight line given by the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which is a line passing through the intersection of the lines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80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𝐂𝐨𝐧𝐜𝐮𝐫𝐫𝐞𝐧𝐭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𝐒𝐭𝐫𝐚𝐢𝐠𝐡𝐭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𝐋𝐢𝐧𝐞𝐬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 three straight lines given by: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		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e>
                    </m:d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		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		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57126"/>
                <a:ext cx="9144000" cy="2830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The point of intersection of the lines given by equations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e>
                    </m:d>
                  </m:oMath>
                </a14:m>
                <a:r>
                  <a:rPr lang="en-US" sz="3200" b="1" dirty="0"/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57126"/>
                <a:ext cx="9144000" cy="2830070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3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three given lines are concurrent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above point should lie on the straight line given by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193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93751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results 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                 </m:t>
                      </m:r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3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is the required condition for the three given lines to be concurrent.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981200"/>
                <a:ext cx="9144000" cy="3917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above condition can be expressed in determinant form as follows: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9144000" cy="391741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7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𝐏𝐫𝐨𝐛𝐥𝐞𝐦</m:t>
                    </m:r>
                  </m:oMath>
                </a14:m>
                <a:r>
                  <a:rPr lang="en-US" sz="3200" b="1" dirty="0"/>
                  <a:t>: 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are constants such that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𝒍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vanishes identically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prove that the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are concurrent.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831819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the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meet at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31819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44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which is a first degree equation 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that represents a straight line.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9718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general equation of a straight line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9530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Suppose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is the locus of a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300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8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	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	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908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all values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𝒍</m:t>
                      </m:r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           </m:t>
                      </m:r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𝒏</m:t>
                      </m:r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188009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the last equality should be true for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b="1" dirty="0"/>
                  <a:t> as well.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88009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66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𝒍</m:t>
                      </m:r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+       </m:t>
                      </m:r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+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𝒏</m:t>
                      </m:r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3200" b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dirty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equations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from the last identity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conclude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0597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b="1" dirty="0"/>
                  <a:t> lies on the line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974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94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are concurrent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71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𝐀𝐧𝐠𝐥𝐞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𝐁𝐞𝐭𝐰𝐞𝐞𝐧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𝐓𝐰𝐨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𝐒𝐭𝐫𝐚𝐢𝐠𝐡𝐭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𝐋𝐢𝐧𝐞𝐬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be the angle between two straight lines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whose slopes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the two lines with slopes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make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with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419600"/>
                <a:ext cx="4267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s-ES" sz="3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ES" sz="32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3200" b="1" i="1" dirty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s-ES" sz="3200" b="1" i="1" dirty="0">
                          <a:latin typeface="Cambria Math" panose="02040503050406030204" pitchFamily="18" charset="0"/>
                        </a:rPr>
                        <m:t>⁡</m:t>
                      </m:r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E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s-E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E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3200" b="1" i="1" dirty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s-ES" sz="3200" b="1" i="1" dirty="0" smtClean="0">
                          <a:latin typeface="Cambria Math" panose="02040503050406030204" pitchFamily="18" charset="0"/>
                        </a:rPr>
                        <m:t>⁡</m:t>
                      </m:r>
                      <m:sSub>
                        <m:sSub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 dirty="0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E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4267200" cy="2308324"/>
              </a:xfrm>
              <a:prstGeom prst="rect">
                <a:avLst/>
              </a:prstGeom>
              <a:blipFill>
                <a:blip r:embed="rId4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492" y="4038600"/>
            <a:ext cx="473950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2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have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therefore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⇒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28841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198203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If the right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hand side of the last equation is positive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is an acute angle between the lines.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8203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467" r="-166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5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If right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hand side of the last equation is negative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is an obtuse angle between the lines.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4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249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 last equation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follows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49081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51351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Below we consider some special cases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which follow directly from the last equation.</a:t>
            </a:r>
          </a:p>
        </p:txBody>
      </p:sp>
    </p:spTree>
    <p:extLst>
      <p:ext uri="{BB962C8B-B14F-4D97-AF65-F5344CB8AC3E}">
        <p14:creationId xmlns:p14="http://schemas.microsoft.com/office/powerpoint/2010/main" val="396034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336013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If the lines are parallel then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</a:t>
                </a:r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1" i="1" dirty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1" i="1" dirty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Consequently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⇒ 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3200" b="1" dirty="0"/>
                  <a:t>Therefore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if two lines are parallel then their slopes are equal.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36013"/>
              </a:xfrm>
              <a:prstGeom prst="rect">
                <a:avLst/>
              </a:prstGeom>
              <a:blipFill>
                <a:blip r:embed="rId2"/>
                <a:stretch>
                  <a:fillRect l="-1528" r="-1462"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42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883277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If two lines are perpendicular 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As a result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=±∞   ⇒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⇒ 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Therefore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if the two lines are perpendicular then the product of their slopes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83277"/>
              </a:xfrm>
              <a:prstGeom prst="rect">
                <a:avLst/>
              </a:prstGeom>
              <a:blipFill>
                <a:blip r:embed="rId2"/>
                <a:stretch>
                  <a:fillRect l="-1528" r="-1462" b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64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𝐄𝐪𝐮𝐚𝐭𝐢𝐨𝐧𝐬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𝐁𝐢𝐬𝐞𝐜𝐭𝐨𝐫𝐬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𝐀𝐧𝐠𝐥𝐞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𝐁𝐞𝐭𝐰𝐞𝐞𝐧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𝐓𝐰𝐨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𝐒𝐭𝐫𝐚𝐢𝐠𝐡𝐭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𝐋𝐢𝐧𝐞𝐬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𝐀𝐁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𝐂𝐃</m:t>
                    </m:r>
                  </m:oMath>
                </a14:m>
                <a:r>
                  <a:rPr lang="en-US" sz="3200" b="1" dirty="0"/>
                  <a:t> be two straight lines intersecting at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these lines be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represented by equations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respectively.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0" y="2971800"/>
            <a:ext cx="428791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8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𝐏𝐑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/>
                  <a:t> be the bisectors of the angles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𝑨𝑷𝑪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𝑪𝑷𝑩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respectively.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759803"/>
                <a:ext cx="9144000" cy="1490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the perpendicular distances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(or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3200" b="1" dirty="0"/>
                  <a:t>)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𝐀𝐁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𝐂𝐃</m:t>
                    </m:r>
                  </m:oMath>
                </a14:m>
                <a:r>
                  <a:rPr lang="en-US" sz="3200" b="1" dirty="0"/>
                  <a:t> are equal.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9803"/>
                <a:ext cx="9144000" cy="1490857"/>
              </a:xfrm>
              <a:prstGeom prst="rect">
                <a:avLst/>
              </a:prstGeom>
              <a:blipFill>
                <a:blip r:embed="rId3"/>
                <a:stretch>
                  <a:fillRect l="-1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581400"/>
                <a:ext cx="9144000" cy="3152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dirty="0"/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dirty="0"/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1400"/>
                <a:ext cx="9144000" cy="3152914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76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this locus is a straight line and 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be any two points on the locus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3200" b="1" dirty="0"/>
                  <a:t> which divides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with ratio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is also a point on the line.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430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Since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lie on the locus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following holds true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𝒃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		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𝒃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		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00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9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271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are positive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equation of the bisector containing the origin will given by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dirty="0"/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dirty="0"/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7147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586527"/>
                <a:ext cx="9144000" cy="3271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The equation of the bisector not containing the origin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are positive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dirty="0"/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1" dirty="0"/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6527"/>
                <a:ext cx="9144000" cy="3271473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8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are not positive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equations of lines should be written in such a way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become positive.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720081"/>
                <a:ext cx="9144000" cy="2308324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can easily observe that the two bisectors are at the right angle.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20081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528" r="-1462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93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3054409"/>
            <a:ext cx="9144000" cy="1087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243261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On multiplying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/>
                  <a:t> by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/>
                  <a:t> and adding with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45603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5603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343400"/>
                <a:ext cx="9144000" cy="249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On dividing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9144000" cy="2490810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229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/>
                  <a:t> shows that the point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lies on the locus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29474"/>
              </a:xfrm>
              <a:prstGeom prst="rect">
                <a:avLst/>
              </a:prstGeom>
              <a:blipFill>
                <a:blip r:embed="rId2"/>
                <a:stretch>
                  <a:fillRect l="-1667" b="-3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3528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shows that the point which divides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𝐏𝐐</m:t>
                    </m:r>
                  </m:oMath>
                </a14:m>
                <a:r>
                  <a:rPr lang="en-US" sz="3200" b="1" dirty="0"/>
                  <a:t> in the ratio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also lies on the locus which is the definition for a straight line.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28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79760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always represents a straight line.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97609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23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030351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: The above equation can be written in the form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which is of the form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𝑩𝒚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Hence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there are two independent constants in equation of a straight line.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030351"/>
              </a:xfrm>
              <a:prstGeom prst="rect">
                <a:avLst/>
              </a:prstGeom>
              <a:blipFill>
                <a:blip r:embed="rId2"/>
                <a:stretch>
                  <a:fillRect l="-1528" r="-1462" b="-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53637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Next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look into various special forms of the equation of a straight line.</a:t>
            </a:r>
          </a:p>
        </p:txBody>
      </p:sp>
    </p:spTree>
    <p:extLst>
      <p:ext uri="{BB962C8B-B14F-4D97-AF65-F5344CB8AC3E}">
        <p14:creationId xmlns:p14="http://schemas.microsoft.com/office/powerpoint/2010/main" val="297265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983</TotalTime>
  <Words>3292</Words>
  <Application>Microsoft Office PowerPoint</Application>
  <PresentationFormat>Ekran Gösterisi (4:3)</PresentationFormat>
  <Paragraphs>289</Paragraphs>
  <Slides>62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62</vt:i4>
      </vt:variant>
    </vt:vector>
  </HeadingPairs>
  <TitlesOfParts>
    <vt:vector size="69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Gnl Hmbtv</cp:lastModifiedBy>
  <cp:revision>86</cp:revision>
  <dcterms:created xsi:type="dcterms:W3CDTF">2006-08-16T00:00:00Z</dcterms:created>
  <dcterms:modified xsi:type="dcterms:W3CDTF">2021-01-26T14:45:49Z</dcterms:modified>
</cp:coreProperties>
</file>